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9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05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3" r:id="rId48"/>
    <p:sldId id="302" r:id="rId49"/>
    <p:sldId id="304" r:id="rId5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587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388620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18396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Pain and irritation. Conjunctivitis alone is seldom associated with anything more than mild discomfort. </a:t>
            </a:r>
            <a:r>
              <a:rPr lang="en-US" b="1"/>
              <a:t>Pain signifies something more serious such as corneal injury or infection</a:t>
            </a:r>
            <a:r>
              <a:rPr lang="en-US"/>
              <a:t>. This symptom helps differentiate conjunctivitis from corneal disease.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 </a:t>
            </a:r>
            <a:r>
              <a:rPr lang="en-US" b="1"/>
              <a:t>Visual loss which is not cleared by blinking. This occurs only when the central cornea is affected.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2" name="Google Shape;242;p4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49" name="Google Shape;24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Papillae: inflammatory exudates accumulate in the fibrous layer</a:t>
            </a:r>
            <a:r>
              <a:rPr lang="en-US"/>
              <a:t>, heaping the conjunctiva into mounds. There is a central tuft of vessels. When small, papillae produce a smooth velvety appearance. ‘Giant papillae’ have a cobblestone appearance. At the limbus, giant papillae appear as gelatinous mounds, usually in the palpebral aperture.</a:t>
            </a:r>
            <a:endParaRPr/>
          </a:p>
        </p:txBody>
      </p:sp>
      <p:sp>
        <p:nvSpPr>
          <p:cNvPr id="250" name="Google Shape;250;p5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64" name="Google Shape;26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Follicles: </a:t>
            </a:r>
            <a:r>
              <a:rPr lang="en-US" b="1"/>
              <a:t>focal lymphoid hyperplasia </a:t>
            </a:r>
            <a:r>
              <a:rPr lang="en-US"/>
              <a:t>over the tarsus produces rounded, avascular, whitish-grey centres with small vessels encircling the base. Differentiate from papillae.</a:t>
            </a:r>
            <a:endParaRPr/>
          </a:p>
        </p:txBody>
      </p:sp>
      <p:sp>
        <p:nvSpPr>
          <p:cNvPr id="265" name="Google Shape;265;p7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Molluscum contagiosum conjunctivitis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Herpes simplex conjunctivitis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0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98" name="Google Shape;29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2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306" name="Google Shape;30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3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8" name="Google Shape;31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 dirty="0" err="1">
                <a:latin typeface="Times New Roman" pitchFamily="18" charset="0"/>
                <a:cs typeface="Times New Roman" pitchFamily="18" charset="0"/>
              </a:rPr>
              <a:t>Chemosis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800" b="1" dirty="0" err="1">
                <a:latin typeface="Times New Roman" pitchFamily="18" charset="0"/>
                <a:cs typeface="Times New Roman" pitchFamily="18" charset="0"/>
              </a:rPr>
              <a:t>oedematous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conjunctiva appears milky and may swell beyond the lid margins.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‏</a:t>
            </a:r>
            <a:r>
              <a:rPr lang="en-US" sz="1800" b="1" dirty="0" err="1">
                <a:latin typeface="Times New Roman" pitchFamily="18" charset="0"/>
                <a:cs typeface="Times New Roman" pitchFamily="18" charset="0"/>
              </a:rPr>
              <a:t>Endophthalmitis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 is an inflammatory condition of the intraocular cavities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the aqueous and/or vitreous humor) usually caused by infection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9" name="Google Shape;319;p14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"/>
          <p:cNvSpPr txBox="1">
            <a:spLocks noGrp="1"/>
          </p:cNvSpPr>
          <p:nvPr>
            <p:ph type="ctrTitle"/>
          </p:nvPr>
        </p:nvSpPr>
        <p:spPr>
          <a:xfrm>
            <a:off x="779462" y="1944152"/>
            <a:ext cx="76788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200" b="0" i="0" u="none" dirty="0" err="1">
                <a:solidFill>
                  <a:schemeClr val="dk2"/>
                </a:solidFill>
                <a:latin typeface="Times New Roman" pitchFamily="18" charset="0"/>
                <a:cs typeface="Times New Roman" pitchFamily="18" charset="0"/>
                <a:sym typeface="Verdana"/>
              </a:rPr>
              <a:t>Conjuctival</a:t>
            </a: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cs typeface="Times New Roman" pitchFamily="18" charset="0"/>
                <a:sym typeface="Verdana"/>
              </a:rPr>
              <a:t> disorders 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000" dirty="0"/>
              <a:t>DR KHALID AL ZUBI</a:t>
            </a:r>
          </a:p>
          <a:p>
            <a:r>
              <a:rPr lang="en-US" sz="2000" dirty="0"/>
              <a:t>ASSOCIATE PROFESSOR </a:t>
            </a:r>
          </a:p>
          <a:p>
            <a:r>
              <a:rPr lang="en-US" sz="2000" dirty="0"/>
              <a:t>SPECIAL SURGERY DEPARTMENT</a:t>
            </a:r>
          </a:p>
          <a:p>
            <a:r>
              <a:rPr lang="en-US" sz="2000" dirty="0"/>
              <a:t>FACULTY OF MEDICINE-MUTAH UNIVERSITY</a:t>
            </a:r>
            <a:endParaRPr lang="en-GB" sz="2000" dirty="0"/>
          </a:p>
        </p:txBody>
      </p:sp>
      <p:sp>
        <p:nvSpPr>
          <p:cNvPr id="224" name="Google Shape;224;p14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56062" y="4305300"/>
            <a:ext cx="5087937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5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</a:t>
            </a:fld>
            <a:endParaRPr/>
          </a:p>
        </p:txBody>
      </p:sp>
      <p:sp>
        <p:nvSpPr>
          <p:cNvPr id="231" name="Google Shape;231;p15"/>
          <p:cNvSpPr txBox="1">
            <a:spLocks noGrp="1"/>
          </p:cNvSpPr>
          <p:nvPr>
            <p:ph type="body" idx="4294967295"/>
          </p:nvPr>
        </p:nvSpPr>
        <p:spPr>
          <a:xfrm>
            <a:off x="0" y="685800"/>
            <a:ext cx="8110538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Very thin transparent mucus membrane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Covers the anterior part of the eye except the cornea &amp; lines internal surface of the eye lids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The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epithelium includes 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goblet cells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that produce the </a:t>
            </a:r>
            <a:r>
              <a:rPr lang="en-US" sz="28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mucin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layer of the tear film.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Google Shape;232;p15"/>
          <p:cNvSpPr txBox="1"/>
          <p:nvPr/>
        </p:nvSpPr>
        <p:spPr>
          <a:xfrm>
            <a:off x="1676400" y="0"/>
            <a:ext cx="55626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      </a:t>
            </a:r>
            <a:r>
              <a:rPr lang="en-US" sz="3200" b="0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The conjunctiva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</a:t>
            </a:fld>
            <a:endParaRPr/>
          </a:p>
        </p:txBody>
      </p:sp>
      <p:sp>
        <p:nvSpPr>
          <p:cNvPr id="238" name="Google Shape;238;p16"/>
          <p:cNvSpPr txBox="1"/>
          <p:nvPr/>
        </p:nvSpPr>
        <p:spPr>
          <a:xfrm>
            <a:off x="381000" y="1828800"/>
            <a:ext cx="7924800" cy="4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Verdana"/>
              <a:buNone/>
            </a:pPr>
            <a:r>
              <a:rPr lang="en-US" sz="2400" b="0" i="0" u="sng" dirty="0" smtClean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Parts of conjunctiva:</a:t>
            </a:r>
            <a:endParaRPr dirty="0" smtClean="0"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2400"/>
              <a:buFont typeface="Verdana"/>
              <a:buAutoNum type="arabicParenR"/>
            </a:pPr>
            <a:r>
              <a:rPr lang="en-US" sz="2400" b="0" i="0" u="none" dirty="0" smtClean="0">
                <a:solidFill>
                  <a:srgbClr val="009900"/>
                </a:solidFill>
                <a:latin typeface="Verdana"/>
                <a:ea typeface="Verdana"/>
                <a:cs typeface="Verdana"/>
                <a:sym typeface="Verdana"/>
              </a:rPr>
              <a:t>Bulbar </a:t>
            </a:r>
            <a:r>
              <a:rPr lang="en-US" sz="2400" b="0" i="0" u="none" dirty="0">
                <a:solidFill>
                  <a:srgbClr val="009900"/>
                </a:solidFill>
                <a:latin typeface="Verdana"/>
                <a:ea typeface="Verdana"/>
                <a:cs typeface="Verdana"/>
                <a:sym typeface="Verdana"/>
              </a:rPr>
              <a:t>conjunctiva</a:t>
            </a:r>
            <a:r>
              <a:rPr lang="en-US" sz="2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attached to anterior part of sclera. Formed of </a:t>
            </a:r>
            <a:r>
              <a:rPr lang="en-US" sz="2400" b="0" i="0" u="none" dirty="0" err="1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st.</a:t>
            </a:r>
            <a:r>
              <a:rPr lang="en-US" sz="2400" b="0" i="0" u="none" dirty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 columnar </a:t>
            </a:r>
            <a:r>
              <a:rPr lang="en-US" sz="2400" b="0" i="0" u="none" dirty="0" err="1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epith</a:t>
            </a:r>
            <a:r>
              <a:rPr lang="en-US" sz="2400" b="0" i="0" u="none" dirty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400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</a:t>
            </a:r>
            <a:r>
              <a:rPr lang="en-US" sz="2400" b="0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400" b="0" i="0" u="none" dirty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goblet-like cells </a:t>
            </a:r>
            <a:r>
              <a:rPr lang="en-US" sz="2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supported by a thin lamina </a:t>
            </a:r>
            <a:r>
              <a:rPr lang="en-US" sz="24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propria</a:t>
            </a:r>
            <a:r>
              <a:rPr lang="en-US" sz="2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loose vascular C.T.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None/>
            </a:pPr>
            <a:endParaRPr sz="24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2400"/>
              <a:buFont typeface="Verdana"/>
              <a:buAutoNum type="arabicParenR"/>
            </a:pPr>
            <a:r>
              <a:rPr lang="en-US" sz="2400" b="0" i="0" u="none" dirty="0" smtClean="0">
                <a:solidFill>
                  <a:srgbClr val="009900"/>
                </a:solidFill>
                <a:latin typeface="Verdana"/>
                <a:ea typeface="Verdana"/>
                <a:cs typeface="Verdana"/>
                <a:sym typeface="Verdana"/>
              </a:rPr>
              <a:t>Palpebral (tarsal) </a:t>
            </a:r>
            <a:r>
              <a:rPr lang="en-US" sz="2400" b="0" i="0" u="none" dirty="0">
                <a:solidFill>
                  <a:srgbClr val="009900"/>
                </a:solidFill>
                <a:latin typeface="Verdana"/>
                <a:ea typeface="Verdana"/>
                <a:cs typeface="Verdana"/>
                <a:sym typeface="Verdana"/>
              </a:rPr>
              <a:t>conjunctiva</a:t>
            </a:r>
            <a:r>
              <a:rPr lang="en-US" sz="2400" b="0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it </a:t>
            </a:r>
            <a:r>
              <a:rPr lang="en-US" sz="2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is richly vascular , extremely thin and strongly bounded to tarsal </a:t>
            </a:r>
            <a:r>
              <a:rPr lang="en-US" sz="2400" b="0" i="0" u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plate       </a:t>
            </a:r>
            <a:endParaRPr dirty="0"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2400"/>
              <a:buFont typeface="Verdana"/>
              <a:buAutoNum type="arabicParenR"/>
            </a:pPr>
            <a:r>
              <a:rPr lang="en-US" sz="2400" b="0" i="0" u="none" dirty="0" err="1" smtClean="0">
                <a:solidFill>
                  <a:srgbClr val="009900"/>
                </a:solidFill>
                <a:latin typeface="Verdana"/>
                <a:ea typeface="Verdana"/>
                <a:cs typeface="Verdana"/>
                <a:sym typeface="Verdana"/>
              </a:rPr>
              <a:t>Forniceal</a:t>
            </a:r>
            <a:r>
              <a:rPr lang="en-US" sz="2400" b="0" i="0" u="none" dirty="0" smtClean="0">
                <a:solidFill>
                  <a:srgbClr val="009900"/>
                </a:solidFill>
                <a:latin typeface="Verdana"/>
                <a:ea typeface="Verdana"/>
                <a:cs typeface="Verdana"/>
                <a:sym typeface="Verdana"/>
              </a:rPr>
              <a:t> conjunctiva: </a:t>
            </a:r>
            <a:r>
              <a:rPr lang="en-US" sz="2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is the junction between the bulbar &amp; palpebral parts . Has same lining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endParaRPr lang="en-US" sz="2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Pain .(usually mild in the form of discomfort ).</a:t>
            </a:r>
            <a:endParaRPr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Redness : usually diffuse in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while if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circumciliary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we should suspect keratitis ,uveitis and angle closure glaucoma </a:t>
            </a:r>
            <a:endParaRPr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Discharge : purulent (bacterial ),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mucopurulent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(bacterial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or chlamydia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), watery (viral) and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mucoid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(allergic). </a:t>
            </a:r>
            <a:endParaRPr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209550" algn="l" rtl="0">
              <a:spcBef>
                <a:spcPts val="560"/>
              </a:spcBef>
              <a:spcAft>
                <a:spcPts val="0"/>
              </a:spcAft>
              <a:buSzPts val="2100"/>
              <a:buNone/>
            </a:pPr>
            <a:endParaRPr sz="28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4" name="Google Shape;244;p17"/>
          <p:cNvSpPr txBox="1">
            <a:spLocks noGrp="1"/>
          </p:cNvSpPr>
          <p:nvPr>
            <p:ph type="title"/>
          </p:nvPr>
        </p:nvSpPr>
        <p:spPr>
          <a:xfrm>
            <a:off x="871537" y="546834"/>
            <a:ext cx="81630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Symptoms of </a:t>
            </a:r>
            <a:r>
              <a:rPr lang="en-US" sz="3200" b="0" i="0" u="none" dirty="0" err="1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diseases </a:t>
            </a:r>
            <a:b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Google Shape;246;p17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8"/>
          <p:cNvSpPr txBox="1">
            <a:spLocks noGrp="1"/>
          </p:cNvSpPr>
          <p:nvPr>
            <p:ph idx="1"/>
          </p:nvPr>
        </p:nvSpPr>
        <p:spPr>
          <a:xfrm>
            <a:off x="115887" y="1790700"/>
            <a:ext cx="87948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endParaRPr lang="en-US" sz="24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endParaRPr lang="en-US" sz="2400" dirty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Papillae :These are </a:t>
            </a:r>
            <a:r>
              <a:rPr lang="en-US" sz="2400" b="1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raised </a:t>
            </a:r>
            <a:r>
              <a:rPr lang="en-US" sz="2400" b="1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lesions (hyperplastic epithelium),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mainly on the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upper tarsal conjunctiva, about 1 mm or more in diameter </a:t>
            </a:r>
            <a:r>
              <a:rPr lang="en-US" sz="2400" b="1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with a central vascular core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. They are </a:t>
            </a:r>
            <a:r>
              <a:rPr lang="en-US" sz="2400" b="0" i="1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non - specific sign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of chronic inflammation. They result from inflammatory infiltrates within the conjunctiva, constrained by the presence of multiple, tiny fibrous septa.</a:t>
            </a:r>
            <a:endParaRPr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Giant papillae seen in allergic conditions </a:t>
            </a:r>
            <a:endParaRPr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209550" algn="l" rtl="0">
              <a:spcBef>
                <a:spcPts val="560"/>
              </a:spcBef>
              <a:spcAft>
                <a:spcPts val="0"/>
              </a:spcAft>
              <a:buSzPts val="2100"/>
              <a:buNone/>
            </a:pPr>
            <a:endParaRPr sz="28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2" name="Google Shape;252;p18"/>
          <p:cNvSpPr txBox="1">
            <a:spLocks noGrp="1"/>
          </p:cNvSpPr>
          <p:nvPr>
            <p:ph type="title"/>
          </p:nvPr>
        </p:nvSpPr>
        <p:spPr>
          <a:xfrm>
            <a:off x="871537" y="546834"/>
            <a:ext cx="81630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Signs of </a:t>
            </a:r>
            <a:r>
              <a:rPr lang="en-US" sz="3200" b="0" i="0" u="none" dirty="0" err="1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diseases </a:t>
            </a:r>
            <a:b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Google Shape;254;p18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19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741362"/>
            <a:ext cx="9144000" cy="559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1" name="Google Shape;261;p19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0"/>
          <p:cNvSpPr txBox="1">
            <a:spLocks noGrp="1"/>
          </p:cNvSpPr>
          <p:nvPr>
            <p:ph idx="1"/>
          </p:nvPr>
        </p:nvSpPr>
        <p:spPr>
          <a:xfrm>
            <a:off x="-11112" y="685800"/>
            <a:ext cx="90234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400" b="0" i="0" u="none" strike="noStrike" cap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400" dirty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4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Follicles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: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oval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,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pale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lesions about 1 mm in diameter, found usually in the lower tarsal conjunctiva and upper tarsal border, and occasionally at the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limbus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. they 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represent 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subepithelial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lymphoid tissue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( it is more specific to viral and chlamydial 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infections, 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parinaud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oculoglandular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syndrome and hypersensitivity to topical medications)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4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injection ( dilated vessels )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4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Subconjunctival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hemorrhage ( usually bright (because it is fully oxygenated by the ambient air, through the conjunctiva).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8" name="Google Shape;268;p20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1" descr="all conj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1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22" descr="INF Con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2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3"/>
          <p:cNvSpPr txBox="1">
            <a:spLocks noGrp="1"/>
          </p:cNvSpPr>
          <p:nvPr>
            <p:ph idx="1"/>
          </p:nvPr>
        </p:nvSpPr>
        <p:spPr>
          <a:xfrm>
            <a:off x="0" y="1752600"/>
            <a:ext cx="90234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4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Bacterial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Simple bacterial conjunctivitis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Gonococcal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keratoconjunctivitis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endParaRPr sz="2400" b="0" i="0" u="none" dirty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4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Viral</a:t>
            </a:r>
            <a:endParaRPr sz="2400" b="0" i="0" u="none" dirty="0">
              <a:solidFill>
                <a:srgbClr val="C00000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Adenoviral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keratoconjunctivitis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" name="Google Shape;286;p23"/>
          <p:cNvSpPr txBox="1">
            <a:spLocks noGrp="1"/>
          </p:cNvSpPr>
          <p:nvPr>
            <p:ph type="title"/>
          </p:nvPr>
        </p:nvSpPr>
        <p:spPr>
          <a:xfrm>
            <a:off x="533400" y="354722"/>
            <a:ext cx="81630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Inflammatory diseases of the </a:t>
            </a: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 </a:t>
            </a: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/>
            </a:r>
            <a:b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8" name="Google Shape;288;p23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4"/>
          <p:cNvSpPr txBox="1">
            <a:spLocks noGrp="1"/>
          </p:cNvSpPr>
          <p:nvPr>
            <p:ph idx="1"/>
          </p:nvPr>
        </p:nvSpPr>
        <p:spPr>
          <a:xfrm>
            <a:off x="912812" y="1828800"/>
            <a:ext cx="81105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endParaRPr sz="320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i="0" u="none" strike="noStrike" cap="none" dirty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Chlamydia</a:t>
            </a:r>
            <a:r>
              <a:rPr lang="en-US" sz="2400" i="0" u="none" strike="noStrike" cap="none" dirty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l</a:t>
            </a:r>
            <a:r>
              <a:rPr lang="en-US" sz="240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24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Adult chlamydial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keratoconjunctivitis</a:t>
            </a:r>
            <a:endParaRPr sz="28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Neonatal chlamydial conjunctivitis</a:t>
            </a:r>
            <a:endParaRPr sz="28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Trachoma</a:t>
            </a:r>
            <a:endParaRPr sz="28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strike="noStrike" cap="none" dirty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Allergic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b="0" i="0" u="none" strike="noStrike" cap="none" dirty="0" smtClean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conjunctivitis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2800" dirty="0"/>
          </a:p>
          <a:p>
            <a:pPr marL="342900" marR="0" lvl="0" indent="-190500" algn="l" rtl="0"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endParaRPr sz="32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3" name="Google Shape;293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5" name="Google Shape;295;p24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5"/>
          <p:cNvSpPr txBox="1">
            <a:spLocks noGrp="1"/>
          </p:cNvSpPr>
          <p:nvPr>
            <p:ph idx="1"/>
          </p:nvPr>
        </p:nvSpPr>
        <p:spPr>
          <a:xfrm>
            <a:off x="0" y="1828800"/>
            <a:ext cx="92964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Presentation with :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Redness of the eye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Discharge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Ocular Irritation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Commonest microorganism :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  Staphylococcus ,Streptococcus and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Haemophilus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Usually self limited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Antibiotics may be needed : topical or systemic.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Culture &amp; sensitivity may be needed in sever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cases 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or if the condition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fails 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to resolve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1" name="Google Shape;301;p25"/>
          <p:cNvSpPr txBox="1">
            <a:spLocks noGrp="1"/>
          </p:cNvSpPr>
          <p:nvPr>
            <p:ph type="title"/>
          </p:nvPr>
        </p:nvSpPr>
        <p:spPr>
          <a:xfrm>
            <a:off x="762000" y="400784"/>
            <a:ext cx="81630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200" b="0" i="0" u="none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Bacterial </a:t>
            </a:r>
            <a:r>
              <a:rPr lang="en-US" sz="3200" b="0" i="0" u="none" dirty="0" smtClean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conjunctivitis </a:t>
            </a:r>
            <a:r>
              <a:rPr lang="en-US" sz="3200" b="0" i="0" u="none" dirty="0" smtClean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en-US" sz="3200" b="0" i="0" u="none" dirty="0" smtClean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3200" dirty="0"/>
          </a:p>
        </p:txBody>
      </p:sp>
      <p:sp>
        <p:nvSpPr>
          <p:cNvPr id="303" name="Google Shape;303;p25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6"/>
          <p:cNvSpPr txBox="1">
            <a:spLocks noGrp="1"/>
          </p:cNvSpPr>
          <p:nvPr>
            <p:ph type="body" idx="1"/>
          </p:nvPr>
        </p:nvSpPr>
        <p:spPr>
          <a:xfrm>
            <a:off x="0" y="4876800"/>
            <a:ext cx="40401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Crusted eyelids and </a:t>
            </a:r>
            <a:r>
              <a:rPr lang="en-US" sz="2000" b="1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injection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0" name="Google Shape;310;p26" descr="C:\My Documents\INF Con2.jpg"/>
          <p:cNvPicPr preferRelativeResize="0">
            <a:picLocks noGrp="1"/>
          </p:cNvPicPr>
          <p:nvPr>
            <p:ph type="body" sz="half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990600"/>
            <a:ext cx="4648200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6"/>
          <p:cNvSpPr txBox="1">
            <a:spLocks noGrp="1"/>
          </p:cNvSpPr>
          <p:nvPr>
            <p:ph sz="quarter" idx="2"/>
          </p:nvPr>
        </p:nvSpPr>
        <p:spPr>
          <a:xfrm>
            <a:off x="4953000" y="4953000"/>
            <a:ext cx="41910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b="1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Subacute</a:t>
            </a: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onset of </a:t>
            </a:r>
            <a:r>
              <a:rPr lang="en-US" sz="2000" b="1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mucopurulent</a:t>
            </a: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discharge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1800"/>
              <a:buNone/>
            </a:pPr>
            <a:endParaRPr sz="2400" b="1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2" name="Google Shape;312;p26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13</a:t>
            </a:fld>
            <a:endParaRPr/>
          </a:p>
        </p:txBody>
      </p:sp>
      <p:pic>
        <p:nvPicPr>
          <p:cNvPr id="313" name="Google Shape;313;p26" descr="C:\My Documents\INF Con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4400" y="990600"/>
            <a:ext cx="44196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6"/>
          <p:cNvSpPr txBox="1"/>
          <p:nvPr/>
        </p:nvSpPr>
        <p:spPr>
          <a:xfrm>
            <a:off x="1600200" y="228600"/>
            <a:ext cx="5334000" cy="609600"/>
          </a:xfrm>
          <a:prstGeom prst="rect">
            <a:avLst/>
          </a:prstGeom>
          <a:solidFill>
            <a:srgbClr val="F3F3F3"/>
          </a:solidFill>
          <a:ln w="25400" cap="flat" cmpd="sng">
            <a:solidFill>
              <a:srgbClr val="B3B3B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Verdana"/>
              <a:buNone/>
            </a:pPr>
            <a:r>
              <a:rPr lang="en-US" sz="2000" b="1" i="0" u="none" dirty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Simple bacterial conjunctivitis</a:t>
            </a:r>
            <a:endParaRPr sz="2000" dirty="0"/>
          </a:p>
        </p:txBody>
      </p:sp>
      <p:sp>
        <p:nvSpPr>
          <p:cNvPr id="315" name="Google Shape;315;p26"/>
          <p:cNvSpPr txBox="1"/>
          <p:nvPr/>
        </p:nvSpPr>
        <p:spPr>
          <a:xfrm>
            <a:off x="-237995" y="6743700"/>
            <a:ext cx="8077200" cy="609600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rgbClr val="A2A2A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SzPts val="2400"/>
              <a:buFont typeface="Verdana"/>
              <a:buNone/>
            </a:pPr>
            <a:r>
              <a:rPr lang="en-US" sz="2400" b="1" i="0" u="none" dirty="0">
                <a:solidFill>
                  <a:srgbClr val="EAEAEA"/>
                </a:solidFill>
                <a:latin typeface="Verdana"/>
                <a:ea typeface="Verdana"/>
                <a:cs typeface="Verdana"/>
                <a:sym typeface="Verdana"/>
              </a:rPr>
              <a:t>-</a:t>
            </a:r>
            <a:r>
              <a:rPr lang="en-US" sz="20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treatment- broad spectrum topical </a:t>
            </a:r>
            <a:r>
              <a:rPr lang="en-US" sz="2000" b="1" i="0" u="none" dirty="0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antibiotics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SzPts val="2400"/>
              <a:buFont typeface="Verdana"/>
              <a:buNone/>
            </a:pP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7"/>
          <p:cNvSpPr txBox="1">
            <a:spLocks noGrp="1"/>
          </p:cNvSpPr>
          <p:nvPr>
            <p:ph type="title"/>
          </p:nvPr>
        </p:nvSpPr>
        <p:spPr>
          <a:xfrm>
            <a:off x="0" y="554853"/>
            <a:ext cx="8229600" cy="646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Verdana"/>
              <a:buNone/>
            </a:pPr>
            <a:r>
              <a:rPr lang="en-US" sz="3600" dirty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3600" dirty="0" smtClean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       </a:t>
            </a:r>
            <a:r>
              <a:rPr lang="en-US" sz="3200" b="1" i="0" u="none" dirty="0" err="1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Gonococcal</a:t>
            </a:r>
            <a:r>
              <a:rPr lang="en-US" sz="3200" b="1" i="0" u="none" dirty="0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3200" b="1" i="0" u="none" dirty="0" err="1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keratoconjunctivitis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2" name="Google Shape;322;p27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sign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3" name="Google Shape;323;p27"/>
          <p:cNvSpPr txBox="1">
            <a:spLocks noGrp="1"/>
          </p:cNvSpPr>
          <p:nvPr>
            <p:ph type="body" sz="half" idx="3"/>
          </p:nvPr>
        </p:nvSpPr>
        <p:spPr>
          <a:xfrm>
            <a:off x="6019800" y="1066800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complication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5" name="Google Shape;325;p27" descr="INF Con4"/>
          <p:cNvPicPr preferRelativeResize="0">
            <a:picLocks noGrp="1"/>
          </p:cNvPicPr>
          <p:nvPr>
            <p:ph sz="quarter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676400"/>
            <a:ext cx="3733800" cy="28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7" descr="C:\My Documents\INF Con5.jpg"/>
          <p:cNvPicPr preferRelativeResize="0">
            <a:picLocks noGrp="1"/>
          </p:cNvPicPr>
          <p:nvPr>
            <p:ph sz="quarter" idx="4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410200" y="1676400"/>
            <a:ext cx="3733800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7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14</a:t>
            </a:fld>
            <a:endParaRPr/>
          </a:p>
        </p:txBody>
      </p:sp>
      <p:sp>
        <p:nvSpPr>
          <p:cNvPr id="326" name="Google Shape;326;p27"/>
          <p:cNvSpPr/>
          <p:nvPr/>
        </p:nvSpPr>
        <p:spPr>
          <a:xfrm>
            <a:off x="0" y="4572000"/>
            <a:ext cx="4419600" cy="1219200"/>
          </a:xfrm>
          <a:custGeom>
            <a:avLst/>
            <a:gdLst/>
            <a:ahLst/>
            <a:cxnLst/>
            <a:rect l="l" t="t" r="r" b="b"/>
            <a:pathLst>
              <a:path w="4419600" h="1219200" extrusionOk="0">
                <a:moveTo>
                  <a:pt x="0" y="0"/>
                </a:moveTo>
                <a:lnTo>
                  <a:pt x="4216396" y="0"/>
                </a:lnTo>
                <a:cubicBezTo>
                  <a:pt x="4328622" y="0"/>
                  <a:pt x="4419600" y="90978"/>
                  <a:pt x="4419600" y="203204"/>
                </a:cubicBezTo>
                <a:lnTo>
                  <a:pt x="44196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000" b="0" i="0" u="none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Acute, profuse</a:t>
            </a:r>
            <a:r>
              <a:rPr lang="en-US" sz="2000" b="0" i="0" u="none" dirty="0" smtClean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, purulent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000" b="0" i="0" u="none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discharge</a:t>
            </a:r>
            <a:r>
              <a:rPr lang="en-US" sz="2000" b="0" i="0" u="none" dirty="0" smtClean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,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Hyperaemia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000" b="0" i="0" u="none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000" b="0" i="0" u="none" dirty="0" smtClean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and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chemosis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8" name="Google Shape;328;p27"/>
          <p:cNvSpPr txBox="1"/>
          <p:nvPr/>
        </p:nvSpPr>
        <p:spPr>
          <a:xfrm>
            <a:off x="4800600" y="4495800"/>
            <a:ext cx="4495800" cy="12192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000" b="0" i="0" u="none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Corneal ulceration,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000" b="0" i="0" u="none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perforation and 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endophthalmitis</a:t>
            </a:r>
            <a:r>
              <a:rPr lang="en-US" sz="2000" b="0" i="0" u="none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if severe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400" b="1" i="0" u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dirty="0"/>
          </a:p>
        </p:txBody>
      </p:sp>
      <p:sp>
        <p:nvSpPr>
          <p:cNvPr id="329" name="Google Shape;329;p27"/>
          <p:cNvSpPr txBox="1"/>
          <p:nvPr/>
        </p:nvSpPr>
        <p:spPr>
          <a:xfrm>
            <a:off x="152400" y="5867400"/>
            <a:ext cx="9144000" cy="9906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000" b="1" i="0" u="none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Topical gentamicin and bacitracin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000" b="1" i="0" u="none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Intravenous </a:t>
            </a:r>
            <a:r>
              <a:rPr lang="en-US" sz="2000" b="1" i="0" u="none" dirty="0" err="1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cefoxitin</a:t>
            </a:r>
            <a:r>
              <a:rPr lang="en-US" sz="2000" b="1" i="0" u="none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or </a:t>
            </a:r>
            <a:r>
              <a:rPr lang="en-US" sz="2000" b="1" i="0" u="none" dirty="0" err="1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cefotaxime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32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Differs from the bacterial </a:t>
            </a:r>
            <a:r>
              <a:rPr lang="en-US" sz="32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r>
              <a:rPr lang="en-US" sz="32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in the following : 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32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Watery discharge 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32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</a:t>
            </a:r>
            <a:r>
              <a:rPr lang="en-US" sz="32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32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32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follicles 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32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Lid edema 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32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Lacrimation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4" name="Google Shape;334;p28"/>
          <p:cNvSpPr txBox="1">
            <a:spLocks noGrp="1"/>
          </p:cNvSpPr>
          <p:nvPr>
            <p:ph type="title"/>
          </p:nvPr>
        </p:nvSpPr>
        <p:spPr>
          <a:xfrm>
            <a:off x="871537" y="423724"/>
            <a:ext cx="8163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Viral </a:t>
            </a:r>
            <a:r>
              <a:rPr lang="en-US" sz="3600" b="0" i="0" u="none" dirty="0" smtClean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conjunctivitis </a:t>
            </a:r>
            <a:r>
              <a:rPr lang="en-US" sz="3600" b="0" i="0" u="none" dirty="0" smtClean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en-US" sz="3600" b="0" i="0" u="none" dirty="0" smtClean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3600" dirty="0"/>
          </a:p>
        </p:txBody>
      </p:sp>
      <p:sp>
        <p:nvSpPr>
          <p:cNvPr id="336" name="Google Shape;336;p28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dirty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Highly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contagious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Self limited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Can cause membranous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Causative viruses :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Adenoviral ( the commonest)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Coxsackie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Picornaviruses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1" name="Google Shape;341;p29"/>
          <p:cNvSpPr txBox="1">
            <a:spLocks noGrp="1"/>
          </p:cNvSpPr>
          <p:nvPr>
            <p:ph type="title"/>
          </p:nvPr>
        </p:nvSpPr>
        <p:spPr>
          <a:xfrm>
            <a:off x="871537" y="977585"/>
            <a:ext cx="8163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Viral </a:t>
            </a:r>
            <a:r>
              <a:rPr lang="en-US" sz="36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3" name="Google Shape;343;p29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0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17</a:t>
            </a:fld>
            <a:endParaRPr/>
          </a:p>
        </p:txBody>
      </p:sp>
      <p:sp>
        <p:nvSpPr>
          <p:cNvPr id="349" name="Google Shape;349;p30"/>
          <p:cNvSpPr txBox="1"/>
          <p:nvPr/>
        </p:nvSpPr>
        <p:spPr>
          <a:xfrm>
            <a:off x="609600" y="1752600"/>
            <a:ext cx="6324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Verdana"/>
              <a:buNone/>
            </a:pPr>
            <a:r>
              <a:rPr lang="en-US" sz="2400" b="1" i="0" u="none" dirty="0" smtClean="0">
                <a:solidFill>
                  <a:srgbClr val="FF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1.Pharyngoconjunctival </a:t>
            </a:r>
            <a:r>
              <a:rPr lang="en-US" sz="2400" b="1" i="0" u="none" dirty="0">
                <a:solidFill>
                  <a:srgbClr val="FF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fever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0" name="Google Shape;350;p30"/>
          <p:cNvSpPr txBox="1"/>
          <p:nvPr/>
        </p:nvSpPr>
        <p:spPr>
          <a:xfrm>
            <a:off x="762000" y="4191000"/>
            <a:ext cx="65532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Verdana"/>
              <a:buAutoNum type="arabicPeriod" startAt="2"/>
            </a:pPr>
            <a:r>
              <a:rPr lang="en-US" sz="2400" b="1" i="0" u="none" dirty="0">
                <a:solidFill>
                  <a:srgbClr val="FF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Epidemic </a:t>
            </a:r>
            <a:r>
              <a:rPr lang="en-US" sz="2400" b="1" i="0" u="none" dirty="0" err="1">
                <a:solidFill>
                  <a:srgbClr val="FF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keratoconjunctivitis</a:t>
            </a:r>
            <a:r>
              <a:rPr lang="en-US" sz="2400" b="1" i="0" u="none" dirty="0">
                <a:solidFill>
                  <a:srgbClr val="FF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1" name="Google Shape;351;p30"/>
          <p:cNvSpPr txBox="1"/>
          <p:nvPr/>
        </p:nvSpPr>
        <p:spPr>
          <a:xfrm>
            <a:off x="685800" y="304800"/>
            <a:ext cx="89154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Verdana"/>
              <a:buNone/>
            </a:pPr>
            <a:r>
              <a:rPr lang="en-US" sz="28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Adenoviral </a:t>
            </a:r>
            <a:r>
              <a:rPr lang="en-US" sz="2800" b="1" i="0" u="none" dirty="0" err="1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Keratoconjunctivitis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914400" y="2209800"/>
            <a:ext cx="57912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b="1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Adenovirus </a:t>
            </a: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types 3 and 7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990600" y="2667000"/>
            <a:ext cx="49530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Typically affects children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4" name="Google Shape;354;p30"/>
          <p:cNvSpPr txBox="1"/>
          <p:nvPr/>
        </p:nvSpPr>
        <p:spPr>
          <a:xfrm>
            <a:off x="838200" y="3124200"/>
            <a:ext cx="8534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Upper </a:t>
            </a:r>
            <a:r>
              <a:rPr lang="en-US" sz="2000" b="1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respiratorytract</a:t>
            </a: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infection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5" name="Google Shape;355;p30"/>
          <p:cNvSpPr txBox="1"/>
          <p:nvPr/>
        </p:nvSpPr>
        <p:spPr>
          <a:xfrm>
            <a:off x="838200" y="3581400"/>
            <a:ext cx="59436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Keratitis in 30% - usually mild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6" name="Google Shape;356;p30"/>
          <p:cNvSpPr txBox="1"/>
          <p:nvPr/>
        </p:nvSpPr>
        <p:spPr>
          <a:xfrm>
            <a:off x="914400" y="4724400"/>
            <a:ext cx="79248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Adenovirus types 8 and 19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Very </a:t>
            </a:r>
            <a:r>
              <a:rPr lang="en-US" sz="2000" b="1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contageous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No systemic symptoms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Keratitis in 80% of cases - may be severe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3. Non-specific acute follicular conjunctivitis: most common.</a:t>
            </a:r>
          </a:p>
          <a:p>
            <a:r>
              <a:rPr lang="en-US" sz="2800" dirty="0" smtClean="0"/>
              <a:t>4. chronic (relapsing) adenoviral conjunctivitis: rare but may persist for years.</a:t>
            </a:r>
            <a:endParaRPr lang="en-GB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Adenoviral conjunctivitis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552455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31" descr="INF Con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1000"/>
            <a:ext cx="4572000" cy="42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1" descr="INF Con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4400" y="381000"/>
            <a:ext cx="41148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19</a:t>
            </a:fld>
            <a:endParaRPr/>
          </a:p>
        </p:txBody>
      </p:sp>
      <p:sp>
        <p:nvSpPr>
          <p:cNvPr id="364" name="Google Shape;364;p31"/>
          <p:cNvSpPr txBox="1"/>
          <p:nvPr/>
        </p:nvSpPr>
        <p:spPr>
          <a:xfrm>
            <a:off x="0" y="4648200"/>
            <a:ext cx="45720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Usually bilateral, acute watery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discharge and follicles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5" name="Google Shape;365;p31"/>
          <p:cNvSpPr txBox="1"/>
          <p:nvPr/>
        </p:nvSpPr>
        <p:spPr>
          <a:xfrm>
            <a:off x="4648200" y="4648200"/>
            <a:ext cx="43434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Subconjunctival</a:t>
            </a: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000" b="1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haemorrhages</a:t>
            </a: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and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1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pseudomembranes</a:t>
            </a: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if severe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dirty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Good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hygiene ( separate towels )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Symptomatic treatment for irritation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AB if bacterial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develops.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Topical steroid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may be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used if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there is corneal involvement.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0" name="Google Shape;370;p32"/>
          <p:cNvSpPr txBox="1">
            <a:spLocks noGrp="1"/>
          </p:cNvSpPr>
          <p:nvPr>
            <p:ph type="title"/>
          </p:nvPr>
        </p:nvSpPr>
        <p:spPr>
          <a:xfrm>
            <a:off x="457200" y="340460"/>
            <a:ext cx="82296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Viral </a:t>
            </a: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</a:t>
            </a: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/>
            </a:r>
            <a:b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Treatment 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2" name="Google Shape;372;p32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3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21</a:t>
            </a:fld>
            <a:endParaRPr/>
          </a:p>
        </p:txBody>
      </p:sp>
      <p:sp>
        <p:nvSpPr>
          <p:cNvPr id="378" name="Google Shape;378;p33"/>
          <p:cNvSpPr txBox="1"/>
          <p:nvPr/>
        </p:nvSpPr>
        <p:spPr>
          <a:xfrm>
            <a:off x="609600" y="0"/>
            <a:ext cx="8534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Verdana"/>
              <a:buNone/>
            </a:pPr>
            <a:r>
              <a:rPr lang="en-US" sz="2400" b="1" i="0" u="none" dirty="0" err="1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Molluscum</a:t>
            </a:r>
            <a:r>
              <a:rPr lang="en-US" sz="24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1" i="0" u="none" dirty="0" err="1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contagiosum</a:t>
            </a:r>
            <a:r>
              <a:rPr lang="en-US" sz="24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conjunctivitis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" name="Google Shape;379;p33"/>
          <p:cNvSpPr txBox="1"/>
          <p:nvPr/>
        </p:nvSpPr>
        <p:spPr>
          <a:xfrm>
            <a:off x="381000" y="1219200"/>
            <a:ext cx="8610600" cy="4191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380" name="Google Shape;380;p33"/>
          <p:cNvCxnSpPr/>
          <p:nvPr/>
        </p:nvCxnSpPr>
        <p:spPr>
          <a:xfrm>
            <a:off x="4876800" y="1219200"/>
            <a:ext cx="0" cy="4191000"/>
          </a:xfrm>
          <a:prstGeom prst="straightConnector1">
            <a:avLst/>
          </a:prstGeom>
          <a:noFill/>
          <a:ln w="19050" cap="flat" cmpd="sng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381" name="Google Shape;381;p33" descr="C:\My Documents\INF Con1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1219200"/>
            <a:ext cx="4495800" cy="2897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3" descr="C:\My Documents\INF Con1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6800" y="1219200"/>
            <a:ext cx="4114800" cy="2906712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3"/>
          <p:cNvSpPr txBox="1"/>
          <p:nvPr/>
        </p:nvSpPr>
        <p:spPr>
          <a:xfrm>
            <a:off x="457200" y="4267200"/>
            <a:ext cx="457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Waxy,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umbilicated</a:t>
            </a:r>
            <a:r>
              <a:rPr lang="en-US" sz="20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eyelid nodule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May be multiple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4" name="Google Shape;384;p33"/>
          <p:cNvSpPr txBox="1"/>
          <p:nvPr/>
        </p:nvSpPr>
        <p:spPr>
          <a:xfrm>
            <a:off x="4800600" y="4114800"/>
            <a:ext cx="4648200" cy="16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•"/>
            </a:pPr>
            <a:r>
              <a:rPr lang="en-US" sz="20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Ispilateral</a:t>
            </a:r>
            <a:r>
              <a:rPr lang="en-US" sz="20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, </a:t>
            </a:r>
            <a:r>
              <a:rPr lang="en-US" sz="20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chronic follicular,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mucoid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discharge</a:t>
            </a: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endParaRPr sz="20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endParaRPr sz="20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5" name="Google Shape;385;p33"/>
          <p:cNvSpPr txBox="1"/>
          <p:nvPr/>
        </p:nvSpPr>
        <p:spPr>
          <a:xfrm>
            <a:off x="1066800" y="5715000"/>
            <a:ext cx="69342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Verdana"/>
              <a:buNone/>
            </a:pPr>
            <a:r>
              <a:rPr lang="en-US" sz="2400" b="1" i="0" u="none" dirty="0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Treatment</a:t>
            </a:r>
            <a:r>
              <a:rPr lang="en-US" sz="2400" b="1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-excision </a:t>
            </a:r>
            <a:r>
              <a:rPr lang="en-US" sz="24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of eyelid lesion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4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22</a:t>
            </a:fld>
            <a:endParaRPr/>
          </a:p>
        </p:txBody>
      </p:sp>
      <p:sp>
        <p:nvSpPr>
          <p:cNvPr id="391" name="Google Shape;391;p34"/>
          <p:cNvSpPr txBox="1"/>
          <p:nvPr/>
        </p:nvSpPr>
        <p:spPr>
          <a:xfrm>
            <a:off x="228600" y="1447800"/>
            <a:ext cx="8686800" cy="38100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92" name="Google Shape;392;p34" descr="C:\My Documents\INF Con1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1447800"/>
            <a:ext cx="4343401" cy="3227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4" descr="C:\My Documents\INF Con1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0" y="1447800"/>
            <a:ext cx="4343400" cy="31956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4" name="Google Shape;394;p34"/>
          <p:cNvCxnSpPr/>
          <p:nvPr/>
        </p:nvCxnSpPr>
        <p:spPr>
          <a:xfrm>
            <a:off x="228600" y="4648200"/>
            <a:ext cx="8686800" cy="0"/>
          </a:xfrm>
          <a:prstGeom prst="straightConnector1">
            <a:avLst/>
          </a:prstGeom>
          <a:noFill/>
          <a:ln w="19050" cap="flat" cmpd="sng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95" name="Google Shape;395;p34"/>
          <p:cNvCxnSpPr/>
          <p:nvPr/>
        </p:nvCxnSpPr>
        <p:spPr>
          <a:xfrm>
            <a:off x="4572000" y="1447800"/>
            <a:ext cx="0" cy="3810000"/>
          </a:xfrm>
          <a:prstGeom prst="straightConnector1">
            <a:avLst/>
          </a:prstGeom>
          <a:noFill/>
          <a:ln w="19050" cap="flat" cmpd="sng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396" name="Google Shape;396;p34"/>
          <p:cNvSpPr txBox="1"/>
          <p:nvPr/>
        </p:nvSpPr>
        <p:spPr>
          <a:xfrm>
            <a:off x="304800" y="4724400"/>
            <a:ext cx="38640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Unilateral eyelid vesicles 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7" name="Google Shape;397;p34"/>
          <p:cNvSpPr txBox="1"/>
          <p:nvPr/>
        </p:nvSpPr>
        <p:spPr>
          <a:xfrm>
            <a:off x="4572000" y="4724400"/>
            <a:ext cx="45720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Acute follicular conjunctivitis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8" name="Google Shape;398;p34"/>
          <p:cNvSpPr txBox="1"/>
          <p:nvPr/>
        </p:nvSpPr>
        <p:spPr>
          <a:xfrm>
            <a:off x="762000" y="5562600"/>
            <a:ext cx="7924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Verdana"/>
              <a:buNone/>
            </a:pPr>
            <a:r>
              <a:rPr lang="en-US" sz="2000" b="1" i="0" u="none" dirty="0" err="1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Teatment</a:t>
            </a:r>
            <a:r>
              <a:rPr lang="en-US" sz="20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- topical antivirals to prevent keratitis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" name="Google Shape;399;p34"/>
          <p:cNvSpPr txBox="1"/>
          <p:nvPr/>
        </p:nvSpPr>
        <p:spPr>
          <a:xfrm>
            <a:off x="1143000" y="381000"/>
            <a:ext cx="7010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Verdana"/>
              <a:buNone/>
            </a:pPr>
            <a:r>
              <a:rPr lang="en-US" sz="28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Herpes simplex conjunctivitis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Any conjunctivitis within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the first 4weeks of life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It is a 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notifiable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disease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Swaps are mandatory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Causes: First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2 days = chemical cause ,3-5 days =gonorrhea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, more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than 5 days=chlamydia 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190500" algn="l" rtl="0"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endParaRPr sz="32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4" name="Google Shape;404;p35"/>
          <p:cNvSpPr txBox="1">
            <a:spLocks noGrp="1"/>
          </p:cNvSpPr>
          <p:nvPr>
            <p:ph type="title"/>
          </p:nvPr>
        </p:nvSpPr>
        <p:spPr>
          <a:xfrm>
            <a:off x="871537" y="423587"/>
            <a:ext cx="8163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 err="1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Ophthalmia</a:t>
            </a: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3600" b="0" i="0" u="none" dirty="0" err="1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neonatorum</a:t>
            </a: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36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/>
            </a:r>
            <a:br>
              <a:rPr lang="en-US" sz="36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6" name="Google Shape;406;p35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6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24</a:t>
            </a:fld>
            <a:endParaRPr/>
          </a:p>
        </p:txBody>
      </p:sp>
      <p:pic>
        <p:nvPicPr>
          <p:cNvPr id="412" name="Google Shape;412;p36" descr="INF Con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Bacterial 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conjuctivitis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( usually gram +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ve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)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Niesseria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Gonorrhea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Herpes simplex virus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Chlamydia : causing chronic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and forming a sight threatening complication in the form of </a:t>
            </a:r>
            <a:r>
              <a:rPr lang="en-US" sz="28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corneal scaring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190500" algn="l" rtl="0"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endParaRPr sz="3200" b="1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17" name="Google Shape;417;p37"/>
          <p:cNvSpPr txBox="1">
            <a:spLocks noGrp="1"/>
          </p:cNvSpPr>
          <p:nvPr>
            <p:ph type="title"/>
          </p:nvPr>
        </p:nvSpPr>
        <p:spPr>
          <a:xfrm>
            <a:off x="871537" y="-437963"/>
            <a:ext cx="8163000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/>
            </a:r>
            <a:b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r>
              <a:rPr lang="en-US" sz="3200" b="0" i="0" u="none" dirty="0" err="1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Ophthalmia</a:t>
            </a: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3200" b="0" i="0" u="none" dirty="0" err="1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neonatorum</a:t>
            </a: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/>
            </a:r>
            <a:b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causative </a:t>
            </a: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microorganisms</a:t>
            </a:r>
            <a:b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" name="Google Shape;419;p37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dirty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Neisseria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: topical and systemic penicillin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HSV        : topical antiviral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Chlamydia : topical tetracycline and systemic Erythromycin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190500" algn="l" rtl="0"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endParaRPr sz="32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4" name="Google Shape;424;p38"/>
          <p:cNvSpPr txBox="1">
            <a:spLocks noGrp="1"/>
          </p:cNvSpPr>
          <p:nvPr>
            <p:ph type="title"/>
          </p:nvPr>
        </p:nvSpPr>
        <p:spPr>
          <a:xfrm>
            <a:off x="871537" y="423812"/>
            <a:ext cx="8163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 err="1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Ophthalmia</a:t>
            </a: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3600" b="0" i="0" u="none" dirty="0" err="1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neonatorum</a:t>
            </a: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/>
            </a:r>
            <a:b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Treatment 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6" name="Google Shape;426;p38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9"/>
          <p:cNvSpPr txBox="1">
            <a:spLocks noGrp="1"/>
          </p:cNvSpPr>
          <p:nvPr>
            <p:ph idx="1"/>
          </p:nvPr>
        </p:nvSpPr>
        <p:spPr>
          <a:xfrm>
            <a:off x="457200" y="1905000"/>
            <a:ext cx="85662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It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is an obligate intracellular organism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Two form of ocular infections :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Adult Inclusion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Keratoconjunctivitis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Trachoma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1" name="Google Shape;431;p39"/>
          <p:cNvSpPr txBox="1">
            <a:spLocks noGrp="1"/>
          </p:cNvSpPr>
          <p:nvPr>
            <p:ph type="title"/>
          </p:nvPr>
        </p:nvSpPr>
        <p:spPr>
          <a:xfrm>
            <a:off x="871537" y="977722"/>
            <a:ext cx="8163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Chlamydial infections 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3" name="Google Shape;433;p39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0"/>
          <p:cNvSpPr txBox="1">
            <a:spLocks noGrp="1"/>
          </p:cNvSpPr>
          <p:nvPr>
            <p:ph idx="1"/>
          </p:nvPr>
        </p:nvSpPr>
        <p:spPr>
          <a:xfrm>
            <a:off x="912812" y="1905000"/>
            <a:ext cx="81105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Is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 STD (sexually transmitted disease )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Chronic course unless treated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Present with hyperemia and 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mucopurulent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follicular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Pannus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formation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Corneal vascularization and sub- epithelial scarring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190500" algn="l" rtl="0">
              <a:spcBef>
                <a:spcPts val="640"/>
              </a:spcBef>
              <a:spcAft>
                <a:spcPts val="0"/>
              </a:spcAft>
              <a:buSzPts val="2400"/>
              <a:buNone/>
            </a:pPr>
            <a:endParaRPr sz="32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8" name="Google Shape;438;p40"/>
          <p:cNvSpPr txBox="1">
            <a:spLocks noGrp="1"/>
          </p:cNvSpPr>
          <p:nvPr>
            <p:ph type="title"/>
          </p:nvPr>
        </p:nvSpPr>
        <p:spPr>
          <a:xfrm>
            <a:off x="609600" y="1028610"/>
            <a:ext cx="8163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Adult Inclusion </a:t>
            </a:r>
            <a:r>
              <a:rPr lang="en-US" sz="3600" b="0" i="0" u="none" dirty="0" err="1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Keratoconjunctivitis</a:t>
            </a:r>
            <a:r>
              <a:rPr lang="en-US" sz="36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" name="Google Shape;440;p40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1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29</a:t>
            </a:fld>
            <a:endParaRPr/>
          </a:p>
        </p:txBody>
      </p:sp>
      <p:sp>
        <p:nvSpPr>
          <p:cNvPr id="446" name="Google Shape;446;p41"/>
          <p:cNvSpPr txBox="1"/>
          <p:nvPr/>
        </p:nvSpPr>
        <p:spPr>
          <a:xfrm>
            <a:off x="533400" y="1066800"/>
            <a:ext cx="80772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Verdana"/>
              <a:buNone/>
            </a:pPr>
            <a:r>
              <a:rPr lang="en-US" sz="28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Adult chlamydial </a:t>
            </a:r>
            <a:r>
              <a:rPr lang="en-US" sz="2800" b="1" i="0" u="none" dirty="0" err="1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keratoconjunctivitis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7" name="Google Shape;447;p41" descr="C:\My Documents\INF Con1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86000"/>
            <a:ext cx="4419600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1"/>
          <p:cNvSpPr txBox="1"/>
          <p:nvPr/>
        </p:nvSpPr>
        <p:spPr>
          <a:xfrm>
            <a:off x="0" y="5657850"/>
            <a:ext cx="457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Subacute</a:t>
            </a:r>
            <a:r>
              <a:rPr lang="en-US" sz="20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,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mucopurulent</a:t>
            </a:r>
            <a:r>
              <a:rPr lang="en-US" sz="20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follicular 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9" name="Google Shape;449;p41" descr="C:\My Documents\INF Con1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2286000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41"/>
          <p:cNvSpPr txBox="1"/>
          <p:nvPr/>
        </p:nvSpPr>
        <p:spPr>
          <a:xfrm>
            <a:off x="4724400" y="5715000"/>
            <a:ext cx="39624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Variable peripheral keratitis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Direct Immunofluorescence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to detect chlamydial antigens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Inclusion body identification by 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Giemsa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stain </a:t>
            </a: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PCR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ts val="640"/>
              </a:spcBef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Treatment :Azithromycin 1g </a:t>
            </a:r>
            <a:r>
              <a:rPr lang="en-US" sz="2800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repeated after one </a:t>
            </a:r>
            <a:r>
              <a:rPr lang="en-US" sz="2800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week.  </a:t>
            </a:r>
            <a:r>
              <a:rPr lang="en-US" sz="2800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opical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&amp; systemic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Tetracycline or erythromycin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5" name="Google Shape;455;p42"/>
          <p:cNvSpPr txBox="1">
            <a:spLocks noGrp="1"/>
          </p:cNvSpPr>
          <p:nvPr>
            <p:ph type="title"/>
          </p:nvPr>
        </p:nvSpPr>
        <p:spPr>
          <a:xfrm>
            <a:off x="457200" y="340460"/>
            <a:ext cx="82296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Adult Inclusion </a:t>
            </a:r>
            <a:r>
              <a:rPr lang="en-US" sz="3200" b="0" i="0" u="none" dirty="0" err="1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Keratoconjunctivitis</a:t>
            </a: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/>
            </a:r>
            <a:b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Diagnosis &amp;Treatment 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7" name="Google Shape;457;p42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30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4"/>
          <p:cNvSpPr txBox="1">
            <a:spLocks noGrp="1"/>
          </p:cNvSpPr>
          <p:nvPr>
            <p:ph idx="1"/>
          </p:nvPr>
        </p:nvSpPr>
        <p:spPr>
          <a:xfrm>
            <a:off x="762000" y="1905000"/>
            <a:ext cx="82614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The commonest infective cause of blindness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Transmitted by the housefly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Poor hygiene, crowding in a dry, hot climate.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Recurrent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subconjunctival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fibrosis ( due to re-infection)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Corneal scaring( blindness)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Keratitis and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Trichiasis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are complications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Treatment with topical and systemic Tetracycline or Erythromycin . Azithromycin is an alternative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Surgery correction for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trichiasis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and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entropion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.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" name="Google Shape;471;p44"/>
          <p:cNvSpPr txBox="1">
            <a:spLocks noGrp="1"/>
          </p:cNvSpPr>
          <p:nvPr>
            <p:ph type="title"/>
          </p:nvPr>
        </p:nvSpPr>
        <p:spPr>
          <a:xfrm>
            <a:off x="981075" y="373599"/>
            <a:ext cx="81630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Trachoma</a:t>
            </a:r>
            <a:r>
              <a:rPr lang="en-US" sz="4400" b="0" i="0" u="none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dirty="0"/>
          </a:p>
        </p:txBody>
      </p:sp>
      <p:sp>
        <p:nvSpPr>
          <p:cNvPr id="473" name="Google Shape;473;p44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5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32</a:t>
            </a:fld>
            <a:endParaRPr/>
          </a:p>
        </p:txBody>
      </p:sp>
      <p:sp>
        <p:nvSpPr>
          <p:cNvPr id="479" name="Google Shape;479;p45"/>
          <p:cNvSpPr txBox="1"/>
          <p:nvPr/>
        </p:nvSpPr>
        <p:spPr>
          <a:xfrm>
            <a:off x="762000" y="1524000"/>
            <a:ext cx="7239000" cy="4876800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480" name="Google Shape;480;p45"/>
          <p:cNvCxnSpPr/>
          <p:nvPr/>
        </p:nvCxnSpPr>
        <p:spPr>
          <a:xfrm rot="10800000">
            <a:off x="762000" y="1909762"/>
            <a:ext cx="7239000" cy="0"/>
          </a:xfrm>
          <a:prstGeom prst="straightConnector1">
            <a:avLst/>
          </a:prstGeom>
          <a:noFill/>
          <a:ln w="19050" cap="flat" cmpd="sng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81" name="Google Shape;481;p45"/>
          <p:cNvCxnSpPr/>
          <p:nvPr/>
        </p:nvCxnSpPr>
        <p:spPr>
          <a:xfrm rot="10800000">
            <a:off x="762000" y="3586162"/>
            <a:ext cx="7239000" cy="0"/>
          </a:xfrm>
          <a:prstGeom prst="straightConnector1">
            <a:avLst/>
          </a:prstGeom>
          <a:noFill/>
          <a:ln w="19050" cap="flat" cmpd="sng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82" name="Google Shape;482;p45"/>
          <p:cNvCxnSpPr/>
          <p:nvPr/>
        </p:nvCxnSpPr>
        <p:spPr>
          <a:xfrm>
            <a:off x="5715000" y="1905000"/>
            <a:ext cx="0" cy="4495800"/>
          </a:xfrm>
          <a:prstGeom prst="straightConnector1">
            <a:avLst/>
          </a:prstGeom>
          <a:noFill/>
          <a:ln w="19050" cap="flat" cmpd="sng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83" name="Google Shape;483;p45"/>
          <p:cNvCxnSpPr/>
          <p:nvPr/>
        </p:nvCxnSpPr>
        <p:spPr>
          <a:xfrm>
            <a:off x="3352800" y="1905000"/>
            <a:ext cx="0" cy="4495800"/>
          </a:xfrm>
          <a:prstGeom prst="straightConnector1">
            <a:avLst/>
          </a:prstGeom>
          <a:noFill/>
          <a:ln w="19050" cap="flat" cmpd="sng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484" name="Google Shape;484;p45" descr="C:\My Documents\INF Con2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1375" y="1928812"/>
            <a:ext cx="2333624" cy="1652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5" descr="C:\My Documents\INF Con1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1916112"/>
            <a:ext cx="2590799" cy="16652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6" name="Google Shape;486;p45"/>
          <p:cNvCxnSpPr/>
          <p:nvPr/>
        </p:nvCxnSpPr>
        <p:spPr>
          <a:xfrm rot="10800000">
            <a:off x="762000" y="4191000"/>
            <a:ext cx="7239000" cy="0"/>
          </a:xfrm>
          <a:prstGeom prst="straightConnector1">
            <a:avLst/>
          </a:prstGeom>
          <a:noFill/>
          <a:ln w="19050" cap="flat" cmpd="sng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487" name="Google Shape;487;p45" descr="C:\My Documents\INF Con2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4191000"/>
            <a:ext cx="2590799" cy="1643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45" descr="C:\My Documents\INF Con23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24225" y="4191000"/>
            <a:ext cx="2390775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5" descr="C:\My Documents\INF Con24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0" y="4191000"/>
            <a:ext cx="2285999" cy="165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45" descr="C:\My Documents\INF Con21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000" y="1905000"/>
            <a:ext cx="228600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45"/>
          <p:cNvSpPr txBox="1"/>
          <p:nvPr/>
        </p:nvSpPr>
        <p:spPr>
          <a:xfrm>
            <a:off x="5715000" y="3657600"/>
            <a:ext cx="19176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Herbert pits</a:t>
            </a:r>
            <a:endParaRPr/>
          </a:p>
        </p:txBody>
      </p:sp>
      <p:sp>
        <p:nvSpPr>
          <p:cNvPr id="492" name="Google Shape;492;p45"/>
          <p:cNvSpPr txBox="1"/>
          <p:nvPr/>
        </p:nvSpPr>
        <p:spPr>
          <a:xfrm>
            <a:off x="762000" y="3581400"/>
            <a:ext cx="4572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Acute follicular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conjunctivis </a:t>
            </a:r>
            <a:endParaRPr/>
          </a:p>
        </p:txBody>
      </p:sp>
      <p:sp>
        <p:nvSpPr>
          <p:cNvPr id="493" name="Google Shape;493;p45"/>
          <p:cNvSpPr txBox="1"/>
          <p:nvPr/>
        </p:nvSpPr>
        <p:spPr>
          <a:xfrm>
            <a:off x="3276600" y="3581400"/>
            <a:ext cx="45720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Conjunctival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scarring (Arlt line)</a:t>
            </a:r>
            <a:endParaRPr/>
          </a:p>
        </p:txBody>
      </p:sp>
      <p:sp>
        <p:nvSpPr>
          <p:cNvPr id="494" name="Google Shape;494;p45"/>
          <p:cNvSpPr txBox="1"/>
          <p:nvPr/>
        </p:nvSpPr>
        <p:spPr>
          <a:xfrm>
            <a:off x="762000" y="5867400"/>
            <a:ext cx="27528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Pannus formation</a:t>
            </a:r>
            <a:endParaRPr/>
          </a:p>
        </p:txBody>
      </p:sp>
      <p:sp>
        <p:nvSpPr>
          <p:cNvPr id="495" name="Google Shape;495;p45"/>
          <p:cNvSpPr txBox="1"/>
          <p:nvPr/>
        </p:nvSpPr>
        <p:spPr>
          <a:xfrm>
            <a:off x="3733800" y="5715000"/>
            <a:ext cx="17034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en-US" sz="32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0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Trichiasis</a:t>
            </a:r>
            <a:endParaRPr/>
          </a:p>
        </p:txBody>
      </p:sp>
      <p:sp>
        <p:nvSpPr>
          <p:cNvPr id="496" name="Google Shape;496;p45"/>
          <p:cNvSpPr txBox="1"/>
          <p:nvPr/>
        </p:nvSpPr>
        <p:spPr>
          <a:xfrm>
            <a:off x="5715000" y="5867400"/>
            <a:ext cx="37338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Cicatricial entropion</a:t>
            </a:r>
            <a:endParaRPr/>
          </a:p>
        </p:txBody>
      </p:sp>
      <p:sp>
        <p:nvSpPr>
          <p:cNvPr id="497" name="Google Shape;497;p45"/>
          <p:cNvSpPr txBox="1"/>
          <p:nvPr/>
        </p:nvSpPr>
        <p:spPr>
          <a:xfrm>
            <a:off x="990600" y="0"/>
            <a:ext cx="7162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Verdana"/>
              <a:buNone/>
            </a:pPr>
            <a:r>
              <a:rPr lang="en-US" sz="3200" b="1" i="0" u="none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             Trachoma</a:t>
            </a:r>
            <a:endParaRPr/>
          </a:p>
        </p:txBody>
      </p:sp>
      <p:sp>
        <p:nvSpPr>
          <p:cNvPr id="498" name="Google Shape;498;p45"/>
          <p:cNvSpPr txBox="1"/>
          <p:nvPr/>
        </p:nvSpPr>
        <p:spPr>
          <a:xfrm>
            <a:off x="2279737" y="1066800"/>
            <a:ext cx="364507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Verdana"/>
              <a:buNone/>
            </a:pPr>
            <a:r>
              <a:rPr lang="en-US" sz="1800" b="1" i="0" u="none" dirty="0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Progression in trachoma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6"/>
          <p:cNvSpPr txBox="1">
            <a:spLocks noGrp="1"/>
          </p:cNvSpPr>
          <p:nvPr>
            <p:ph idx="1"/>
          </p:nvPr>
        </p:nvSpPr>
        <p:spPr>
          <a:xfrm>
            <a:off x="912812" y="1905000"/>
            <a:ext cx="81105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1" i="0" u="none" dirty="0" smtClean="0">
              <a:solidFill>
                <a:srgbClr val="C00000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1" i="0" u="none" dirty="0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Acute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( hay fever or seasonal ) : acute 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IgE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mediated reaction to mostly airborne allergens 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Presentation with :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Itching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injection and swelling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Lacrimation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rhinitis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endParaRPr sz="32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190500" algn="l" rtl="0">
              <a:spcBef>
                <a:spcPts val="640"/>
              </a:spcBef>
              <a:spcAft>
                <a:spcPts val="0"/>
              </a:spcAft>
              <a:buSzPts val="2400"/>
              <a:buNone/>
            </a:pPr>
            <a:endParaRPr sz="32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03" name="Google Shape;503;p46"/>
          <p:cNvSpPr txBox="1">
            <a:spLocks noGrp="1"/>
          </p:cNvSpPr>
          <p:nvPr>
            <p:ph type="title"/>
          </p:nvPr>
        </p:nvSpPr>
        <p:spPr>
          <a:xfrm>
            <a:off x="871537" y="977722"/>
            <a:ext cx="8163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Allergic </a:t>
            </a:r>
            <a:r>
              <a:rPr lang="en-US" sz="36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5" name="Google Shape;505;p46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33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7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34</a:t>
            </a:fld>
            <a:endParaRPr/>
          </a:p>
        </p:txBody>
      </p:sp>
      <p:pic>
        <p:nvPicPr>
          <p:cNvPr id="511" name="Google Shape;511;p47" descr="all conj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685800"/>
            <a:ext cx="8763000" cy="548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1" i="0" u="none" dirty="0" smtClean="0">
              <a:solidFill>
                <a:srgbClr val="C00000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1" dirty="0">
              <a:solidFill>
                <a:srgbClr val="C00000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1" i="0" u="none" dirty="0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Vernal </a:t>
            </a:r>
            <a:r>
              <a:rPr lang="en-US" sz="28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(Spring catarrh )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It is seasonal but may be present all year long and become a chronic and intractable disease.</a:t>
            </a:r>
            <a:endParaRPr sz="2800" b="1" i="0" u="none" dirty="0">
              <a:solidFill>
                <a:srgbClr val="C00000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Also an 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IgE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mediated allergic reaction 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Associated with history of 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atopy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as Eczema and bronchial asthma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.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Could be: palpebral, </a:t>
            </a:r>
            <a:r>
              <a:rPr lang="en-US" sz="2800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limbal</a:t>
            </a:r>
            <a:r>
              <a:rPr lang="en-US" sz="2800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or mixed.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6" name="Google Shape;516;p48"/>
          <p:cNvSpPr txBox="1">
            <a:spLocks noGrp="1"/>
          </p:cNvSpPr>
          <p:nvPr>
            <p:ph type="title"/>
          </p:nvPr>
        </p:nvSpPr>
        <p:spPr>
          <a:xfrm>
            <a:off x="871537" y="361155"/>
            <a:ext cx="8163000" cy="127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Allergic </a:t>
            </a:r>
            <a:r>
              <a:rPr lang="en-US" sz="36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r>
              <a:rPr lang="en-US" sz="4400" b="0" i="0" u="none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en-US" sz="4400" b="0" i="0" u="none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dirty="0"/>
          </a:p>
        </p:txBody>
      </p:sp>
      <p:sp>
        <p:nvSpPr>
          <p:cNvPr id="518" name="Google Shape;518;p48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dirty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Symptoms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: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Itching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       Photophobia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       Lacrimation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190500" algn="l" rtl="0"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</a:pPr>
            <a:endParaRPr sz="32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23" name="Google Shape;523;p49"/>
          <p:cNvSpPr txBox="1">
            <a:spLocks noGrp="1"/>
          </p:cNvSpPr>
          <p:nvPr>
            <p:ph type="title"/>
          </p:nvPr>
        </p:nvSpPr>
        <p:spPr>
          <a:xfrm>
            <a:off x="457200" y="771348"/>
            <a:ext cx="8229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dirty="0" smtClean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Vernal conjunctivitis</a:t>
            </a:r>
            <a:endParaRPr sz="3600" b="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25" name="Google Shape;525;p49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Signs: depend on the type: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Papillary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Giant papillary reaction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Limbal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papillae (</a:t>
            </a: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H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orner-</a:t>
            </a:r>
            <a:r>
              <a:rPr lang="en-US" sz="2400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rantas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dots)  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Punctate corneal lesions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plaques and shield corneal ulcer.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</a:t>
            </a:r>
            <a:r>
              <a:rPr lang="en-US" sz="2400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Subepithelial</a:t>
            </a: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corneal scars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0" name="Google Shape;530;p50"/>
          <p:cNvSpPr txBox="1">
            <a:spLocks noGrp="1"/>
          </p:cNvSpPr>
          <p:nvPr>
            <p:ph type="title"/>
          </p:nvPr>
        </p:nvSpPr>
        <p:spPr>
          <a:xfrm>
            <a:off x="457200" y="340460"/>
            <a:ext cx="82296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Allergic </a:t>
            </a:r>
            <a:r>
              <a:rPr lang="en-US" sz="32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/>
            </a:r>
            <a:b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r>
              <a:rPr lang="en-US" sz="32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Vernal 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" name="Google Shape;532;p50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37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51" descr="all conj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0"/>
            <a:ext cx="4648201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51" descr="all conj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1200" y="3505200"/>
            <a:ext cx="4648201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51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52" descr="all conj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52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39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Antihistamines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Mast cell stabilizers :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Na-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Cromoglycate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                 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nedochromil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                                </a:t>
            </a: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Lodoxamide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olopatidine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Mucolytics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(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acetylcysteine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)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to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dissolve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the corneal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plaque.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surgery may be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required.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Topical steroids may be needed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0" name="Google Shape;550;p53"/>
          <p:cNvSpPr txBox="1">
            <a:spLocks noGrp="1"/>
          </p:cNvSpPr>
          <p:nvPr>
            <p:ph type="title"/>
          </p:nvPr>
        </p:nvSpPr>
        <p:spPr>
          <a:xfrm>
            <a:off x="457200" y="217350"/>
            <a:ext cx="82296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Allergic </a:t>
            </a:r>
            <a:r>
              <a:rPr lang="en-US" sz="36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Conjunctivitis </a:t>
            </a: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/>
            </a:r>
            <a:b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treatment 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" name="Google Shape;552;p53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40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4"/>
          <p:cNvSpPr txBox="1">
            <a:spLocks noGrp="1"/>
          </p:cNvSpPr>
          <p:nvPr>
            <p:ph idx="1"/>
          </p:nvPr>
        </p:nvSpPr>
        <p:spPr>
          <a:xfrm>
            <a:off x="912812" y="1905000"/>
            <a:ext cx="8110500" cy="6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Contact lens wearers may develop an allergic reaction to their lenses or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to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Verdana"/>
              </a:rPr>
              <a:t>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lens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cleaning materials, leading to a </a:t>
            </a:r>
            <a:r>
              <a:rPr lang="en-US" sz="2800" b="0" i="1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giant papillary conjunctivitis ( GPC ) with </a:t>
            </a:r>
            <a:r>
              <a:rPr lang="en-US" sz="2800" b="0" i="1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a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Verdana"/>
              </a:rPr>
              <a:t>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mucoid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discharge. Whilst this may respond to topical treatment with mast cell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stabilizers, it is often necessary to stop lens wear for a period, or even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permanently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Verdana"/>
              </a:rPr>
              <a:t>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if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symptoms recur.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7" name="Google Shape;557;p54"/>
          <p:cNvSpPr txBox="1">
            <a:spLocks noGrp="1"/>
          </p:cNvSpPr>
          <p:nvPr>
            <p:ph type="title"/>
          </p:nvPr>
        </p:nvSpPr>
        <p:spPr>
          <a:xfrm>
            <a:off x="457200" y="832903"/>
            <a:ext cx="82296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Contact lenses induced conjunctivitis</a:t>
            </a:r>
            <a:endParaRPr sz="3200" dirty="0">
              <a:solidFill>
                <a:schemeClr val="dk2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</p:txBody>
      </p:sp>
      <p:sp>
        <p:nvSpPr>
          <p:cNvPr id="559" name="Google Shape;559;p54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41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endParaRPr lang="en-US" sz="24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Solar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elastosis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of the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collagen and epithelial degeneration  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due to UV light exposure .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Usually a triangular elevation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fibrovascular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band located nasally and encroaching over the cornea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Their apices are directed toward the cornea and may cause redness and discomfort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May need to be removed if reaching visual axis or unacceptable cosmetically 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4" name="Google Shape;564;p55"/>
          <p:cNvSpPr txBox="1">
            <a:spLocks noGrp="1"/>
          </p:cNvSpPr>
          <p:nvPr>
            <p:ph type="title"/>
          </p:nvPr>
        </p:nvSpPr>
        <p:spPr>
          <a:xfrm>
            <a:off x="871537" y="684320"/>
            <a:ext cx="81630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Verdana"/>
              <a:buNone/>
            </a:pPr>
            <a:r>
              <a:rPr lang="en-US" sz="2800" b="0" i="0" u="none" dirty="0" err="1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2800" b="0" i="0" u="none" dirty="0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800" b="0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degenerations </a:t>
            </a:r>
            <a:br>
              <a:rPr lang="en-US" sz="2800" b="0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r>
              <a:rPr lang="en-US" sz="2800" b="0" i="0" u="none" dirty="0" err="1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Pterygium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6" name="Google Shape;566;p55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42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p56" descr="Pterig1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73" name="Google Shape;573;p56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43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endParaRPr lang="en-US" sz="28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Small </a:t>
            </a: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yellowish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lesion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Paralimbal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, degeneration of collagen fibers 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Never impinge over the cornea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■"/>
            </a:pPr>
            <a:r>
              <a:rPr lang="en-US" sz="28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Needs no </a:t>
            </a:r>
            <a:r>
              <a:rPr lang="en-US" sz="28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treatment in most cases.  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8" name="Google Shape;578;p57"/>
          <p:cNvSpPr txBox="1">
            <a:spLocks noGrp="1"/>
          </p:cNvSpPr>
          <p:nvPr>
            <p:ph type="title"/>
          </p:nvPr>
        </p:nvSpPr>
        <p:spPr>
          <a:xfrm>
            <a:off x="871537" y="561209"/>
            <a:ext cx="81630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Verdana"/>
              <a:buNone/>
            </a:pPr>
            <a:r>
              <a:rPr lang="en-US" sz="3200" b="0" i="0" u="none" dirty="0" err="1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3200" b="0" i="0" u="none" dirty="0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3200" b="0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degeneration </a:t>
            </a:r>
            <a:br>
              <a:rPr lang="en-US" sz="3200" b="0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</a:br>
            <a:r>
              <a:rPr lang="en-US" sz="3200" b="0" i="0" u="none" dirty="0" err="1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Pingueculum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0" name="Google Shape;580;p57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44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58" descr="C:\Users\C P U\Desktop\240192606-Pterygium-Pinguecula.jpg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1295400"/>
            <a:ext cx="6886500" cy="459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5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6" name="Google Shape;586;p58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45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59"/>
          <p:cNvSpPr txBox="1">
            <a:spLocks noGrp="1"/>
          </p:cNvSpPr>
          <p:nvPr>
            <p:ph idx="1"/>
          </p:nvPr>
        </p:nvSpPr>
        <p:spPr>
          <a:xfrm>
            <a:off x="533400" y="1905000"/>
            <a:ext cx="8490000" cy="90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These are rare. They include: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• </a:t>
            </a:r>
            <a:r>
              <a:rPr lang="en-US" sz="24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Squamous cell carcinoma</a:t>
            </a:r>
            <a:r>
              <a:rPr lang="en-US" sz="2400" b="1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: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An irregular raised area of conjunctiva which may invade the deeper tissues.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• </a:t>
            </a:r>
            <a:r>
              <a:rPr lang="en-US" sz="2400" b="1" i="0" u="none" dirty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Malignant melanoma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: The differential diagnosis from benign pigmented lesions (for example a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naevus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or </a:t>
            </a:r>
            <a:r>
              <a:rPr lang="en-US" sz="2400" b="0" i="0" u="none" dirty="0" err="1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melanosis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) may be difficult. Review is necessary to assess whether the lesion is increasing in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size</a:t>
            </a: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, change in </a:t>
            </a:r>
            <a:r>
              <a:rPr lang="en-US" sz="2400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colour</a:t>
            </a: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or vascularity </a:t>
            </a:r>
            <a:endParaRPr lang="en-US" sz="2400" b="0" i="0" u="none" dirty="0" smtClean="0">
              <a:solidFill>
                <a:schemeClr val="dk1"/>
              </a:solidFill>
              <a:latin typeface="Times New Roman" pitchFamily="18" charset="0"/>
              <a:ea typeface="Verdana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2400" b="0" i="0" u="none" dirty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Biopsy, to achieve a definitive 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diagnosis.</a:t>
            </a:r>
            <a:endParaRPr lang="en-US" sz="2400" dirty="0">
              <a:latin typeface="Times New Roman" pitchFamily="18" charset="0"/>
              <a:cs typeface="Times New Roman" pitchFamily="18" charset="0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■"/>
            </a:pP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Treatment may involve: excision,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cryotherapy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,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mitomycin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C, radiotherapy and </a:t>
            </a:r>
            <a:r>
              <a:rPr lang="en-US" sz="2400" b="0" i="0" u="none" dirty="0" err="1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exenteration</a:t>
            </a:r>
            <a:r>
              <a:rPr lang="en-US" sz="2400" b="0" i="0" u="none" dirty="0" smtClean="0">
                <a:solidFill>
                  <a:schemeClr val="dk1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.</a:t>
            </a:r>
          </a:p>
        </p:txBody>
      </p:sp>
      <p:sp>
        <p:nvSpPr>
          <p:cNvPr id="592" name="Google Shape;592;p59"/>
          <p:cNvSpPr txBox="1">
            <a:spLocks noGrp="1"/>
          </p:cNvSpPr>
          <p:nvPr>
            <p:ph type="title"/>
          </p:nvPr>
        </p:nvSpPr>
        <p:spPr>
          <a:xfrm>
            <a:off x="871537" y="977722"/>
            <a:ext cx="8163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US" sz="3600" b="0" i="0" u="none" dirty="0" err="1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Conjunctival</a:t>
            </a:r>
            <a:r>
              <a:rPr lang="en-US" sz="3600" b="0" i="0" u="none" dirty="0" smtClean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r>
              <a:rPr lang="en-US" sz="3600" b="0" i="0" u="none" dirty="0" err="1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tumours</a:t>
            </a:r>
            <a:r>
              <a:rPr lang="en-US" sz="3600" b="0" i="0" u="none" dirty="0">
                <a:solidFill>
                  <a:schemeClr val="dk2"/>
                </a:solidFill>
                <a:latin typeface="Times New Roman" pitchFamily="18" charset="0"/>
                <a:ea typeface="Verdana"/>
                <a:cs typeface="Times New Roman" pitchFamily="18" charset="0"/>
                <a:sym typeface="Verdana"/>
              </a:rPr>
              <a:t> 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4" name="Google Shape;594;p59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46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61" descr="tumour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61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47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p60" descr="tumour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60"/>
          <p:cNvSpPr txBox="1"/>
          <p:nvPr/>
        </p:nvSpPr>
        <p:spPr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</a:pPr>
            <a:fld id="{00000000-1234-1234-1234-123412341234}" type="slidenum">
              <a:rPr lang="en-US" sz="14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48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Thank you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769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292</TotalTime>
  <Words>1471</Words>
  <Application>Microsoft Office PowerPoint</Application>
  <PresentationFormat>On-screen Show (4:3)</PresentationFormat>
  <Paragraphs>308</Paragraphs>
  <Slides>49</Slides>
  <Notes>47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Concourse</vt:lpstr>
      <vt:lpstr>Conjuctival disorders </vt:lpstr>
      <vt:lpstr>PowerPoint Presentation</vt:lpstr>
      <vt:lpstr>PowerPoint Presentation</vt:lpstr>
      <vt:lpstr>Symptoms of conjunctival diseases  </vt:lpstr>
      <vt:lpstr>Signs of conjunctival diseases  </vt:lpstr>
      <vt:lpstr>PowerPoint Presentation</vt:lpstr>
      <vt:lpstr>PowerPoint Presentation</vt:lpstr>
      <vt:lpstr>PowerPoint Presentation</vt:lpstr>
      <vt:lpstr>PowerPoint Presentation</vt:lpstr>
      <vt:lpstr>Inflammatory diseases of the conjunctiva  </vt:lpstr>
      <vt:lpstr>PowerPoint Presentation</vt:lpstr>
      <vt:lpstr>Bacterial conjunctivitis  </vt:lpstr>
      <vt:lpstr>PowerPoint Presentation</vt:lpstr>
      <vt:lpstr>        Gonococcal keratoconjunctivitis</vt:lpstr>
      <vt:lpstr>Viral conjunctivitis  </vt:lpstr>
      <vt:lpstr>Viral conjunctivitis</vt:lpstr>
      <vt:lpstr>PowerPoint Presentation</vt:lpstr>
      <vt:lpstr>Adenoviral conjunctivitis</vt:lpstr>
      <vt:lpstr>PowerPoint Presentation</vt:lpstr>
      <vt:lpstr>Viral conjunctivitis Treatment </vt:lpstr>
      <vt:lpstr>PowerPoint Presentation</vt:lpstr>
      <vt:lpstr>PowerPoint Presentation</vt:lpstr>
      <vt:lpstr>Ophthalmia neonatorum  </vt:lpstr>
      <vt:lpstr>PowerPoint Presentation</vt:lpstr>
      <vt:lpstr> Ophthalmia neonatorum causative microorganisms </vt:lpstr>
      <vt:lpstr>Ophthalmia neonatorum Treatment </vt:lpstr>
      <vt:lpstr>Chlamydial infections </vt:lpstr>
      <vt:lpstr>Adult Inclusion Keratoconjunctivitis </vt:lpstr>
      <vt:lpstr>PowerPoint Presentation</vt:lpstr>
      <vt:lpstr>Adult Inclusion Keratoconjunctivitis  Diagnosis &amp;Treatment </vt:lpstr>
      <vt:lpstr>Trachoma </vt:lpstr>
      <vt:lpstr>PowerPoint Presentation</vt:lpstr>
      <vt:lpstr>Allergic Conjunctivitis </vt:lpstr>
      <vt:lpstr>PowerPoint Presentation</vt:lpstr>
      <vt:lpstr>Allergic Conjunctivitis  </vt:lpstr>
      <vt:lpstr>Vernal conjunctivitis</vt:lpstr>
      <vt:lpstr>Allergic conjunctivitis  Vernal </vt:lpstr>
      <vt:lpstr>PowerPoint Presentation</vt:lpstr>
      <vt:lpstr>PowerPoint Presentation</vt:lpstr>
      <vt:lpstr>Allergic Conjunctivitis  treatment </vt:lpstr>
      <vt:lpstr>Contact lenses induced conjunctivitis</vt:lpstr>
      <vt:lpstr>Conjunctival degenerations  Pterygium</vt:lpstr>
      <vt:lpstr>PowerPoint Presentation</vt:lpstr>
      <vt:lpstr>Conjunctival degeneration  Pingueculum</vt:lpstr>
      <vt:lpstr>PowerPoint Presentation</vt:lpstr>
      <vt:lpstr>Conjunctival tumours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Conjuctival disorders </dc:title>
  <dc:creator>admin</dc:creator>
  <cp:lastModifiedBy>admin</cp:lastModifiedBy>
  <cp:revision>78</cp:revision>
  <dcterms:modified xsi:type="dcterms:W3CDTF">2020-03-24T16:17:26Z</dcterms:modified>
</cp:coreProperties>
</file>